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7"/>
  </p:notesMasterIdLst>
  <p:handoutMasterIdLst>
    <p:handoutMasterId r:id="rId28"/>
  </p:handoutMasterIdLst>
  <p:sldIdLst>
    <p:sldId id="378" r:id="rId3"/>
    <p:sldId id="365" r:id="rId4"/>
    <p:sldId id="373" r:id="rId5"/>
    <p:sldId id="391" r:id="rId6"/>
    <p:sldId id="328" r:id="rId7"/>
    <p:sldId id="383" r:id="rId8"/>
    <p:sldId id="394" r:id="rId9"/>
    <p:sldId id="380" r:id="rId10"/>
    <p:sldId id="358" r:id="rId11"/>
    <p:sldId id="384" r:id="rId12"/>
    <p:sldId id="375" r:id="rId13"/>
    <p:sldId id="387" r:id="rId14"/>
    <p:sldId id="385" r:id="rId15"/>
    <p:sldId id="386" r:id="rId16"/>
    <p:sldId id="388" r:id="rId17"/>
    <p:sldId id="362" r:id="rId18"/>
    <p:sldId id="371" r:id="rId19"/>
    <p:sldId id="369" r:id="rId20"/>
    <p:sldId id="372" r:id="rId21"/>
    <p:sldId id="382" r:id="rId22"/>
    <p:sldId id="353" r:id="rId23"/>
    <p:sldId id="370" r:id="rId24"/>
    <p:sldId id="377" r:id="rId25"/>
    <p:sldId id="390"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73"/>
            <p14:sldId id="391"/>
            <p14:sldId id="328"/>
            <p14:sldId id="383"/>
            <p14:sldId id="394"/>
            <p14:sldId id="380"/>
            <p14:sldId id="358"/>
            <p14:sldId id="384"/>
            <p14:sldId id="375"/>
            <p14:sldId id="387"/>
            <p14:sldId id="385"/>
            <p14:sldId id="386"/>
            <p14:sldId id="388"/>
            <p14:sldId id="362"/>
            <p14:sldId id="371"/>
            <p14:sldId id="369"/>
            <p14:sldId id="372"/>
            <p14:sldId id="382"/>
            <p14:sldId id="353"/>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9" autoAdjust="0"/>
    <p:restoredTop sz="94660"/>
  </p:normalViewPr>
  <p:slideViewPr>
    <p:cSldViewPr showGuides="1">
      <p:cViewPr varScale="1">
        <p:scale>
          <a:sx n="152" d="100"/>
          <a:sy n="152" d="100"/>
        </p:scale>
        <p:origin x="594" y="13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07/11/2025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07/11/2025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07/11/2025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07/11/2025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07/11/2025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07/11/2025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07/11/2025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07/11/2025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50250" y="3103742"/>
            <a:ext cx="1137720" cy="1595947"/>
          </a:xfrm>
          <a:prstGeom prst="rect">
            <a:avLst/>
          </a:prstGeom>
          <a:ln>
            <a:solidFill>
              <a:schemeClr val="bg1">
                <a:lumMod val="95000"/>
              </a:schemeClr>
            </a:solidFill>
          </a:ln>
        </p:spPr>
      </p:pic>
      <p:sp>
        <p:nvSpPr>
          <p:cNvPr id="11" name="ZoneTexte 10"/>
          <p:cNvSpPr txBox="1"/>
          <p:nvPr/>
        </p:nvSpPr>
        <p:spPr>
          <a:xfrm>
            <a:off x="3707904" y="150771"/>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Répondre à l’attente des familles </a:t>
            </a:r>
          </a:p>
          <a:p>
            <a:pPr algn="ctr"/>
            <a:r>
              <a:rPr lang="fr-FR" sz="1600" b="1" cap="small" dirty="0"/>
              <a:t>sur l’offre de formation</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a:t>
            </a:r>
          </a:p>
        </p:txBody>
      </p:sp>
      <p:sp>
        <p:nvSpPr>
          <p:cNvPr id="23" name="ZoneTexte 22"/>
          <p:cNvSpPr txBox="1"/>
          <p:nvPr/>
        </p:nvSpPr>
        <p:spPr>
          <a:xfrm>
            <a:off x="400655" y="34929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a:t>
            </a:r>
            <a:r>
              <a:rPr lang="fr-FR" b="1" dirty="0" smtClean="0">
                <a:solidFill>
                  <a:schemeClr val="bg1"/>
                </a:solidFill>
                <a:highlight>
                  <a:srgbClr val="0000FF"/>
                </a:highlight>
              </a:rPr>
              <a:t>choisir </a:t>
            </a:r>
            <a:r>
              <a:rPr lang="fr-FR" b="1" dirty="0">
                <a:solidFill>
                  <a:schemeClr val="bg1"/>
                </a:solidFill>
                <a:highlight>
                  <a:srgbClr val="0000FF"/>
                </a:highlight>
              </a:rPr>
              <a:t>un établissement </a:t>
            </a:r>
          </a:p>
          <a:p>
            <a:pPr algn="just"/>
            <a:r>
              <a:rPr lang="fr-FR" sz="1200" dirty="0"/>
              <a:t>Sur le </a:t>
            </a:r>
            <a:r>
              <a:rPr lang="fr-FR" sz="1200" b="1" dirty="0"/>
              <a:t>site parcoursup.gouv.fr </a:t>
            </a:r>
            <a:r>
              <a:rPr lang="fr-FR" sz="1200" dirty="0"/>
              <a:t>un livret « Choisir sa formation </a:t>
            </a:r>
            <a:r>
              <a:rPr lang="fr-FR" sz="1200" dirty="0" err="1"/>
              <a:t>post-bac</a:t>
            </a:r>
            <a:r>
              <a:rPr lang="fr-FR" sz="1200" dirty="0"/>
              <a:t> : les bons réflexes » aide les lycéens et parents à se repérer, à poser les bonnes questions pour choisir un établissement de formation</a:t>
            </a:r>
          </a:p>
        </p:txBody>
      </p:sp>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4" y="915566"/>
            <a:ext cx="8064897" cy="3744416"/>
          </a:xfrm>
        </p:spPr>
        <p:txBody>
          <a:bodyPr/>
          <a:lstStyle/>
          <a:p>
            <a:r>
              <a:rPr lang="fr-FR" sz="1600" b="1" dirty="0">
                <a:solidFill>
                  <a:schemeClr val="bg1"/>
                </a:solidFill>
                <a:highlight>
                  <a:srgbClr val="0000FF"/>
                </a:highlight>
              </a:rPr>
              <a:t>Des informations sur le contenu et les débouchés de la formation </a:t>
            </a:r>
            <a:endParaRPr lang="fr-FR" sz="16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enseignements et les options proposés, le nombre de places disponibles, des informations pour les candidats en situation de handicap, des contacts avec les responsables de la </a:t>
            </a:r>
            <a:r>
              <a:rPr lang="fr-FR" sz="1200" dirty="0" smtClean="0">
                <a:solidFill>
                  <a:schemeClr val="accent1"/>
                </a:solidFill>
              </a:rPr>
              <a:t>formation.</a:t>
            </a:r>
            <a:endParaRPr lang="fr-FR" sz="1200" dirty="0">
              <a:solidFill>
                <a:schemeClr val="accent1"/>
              </a:solidFill>
            </a:endParaRPr>
          </a:p>
          <a:p>
            <a:pPr marL="171450" indent="-171450" algn="just">
              <a:buClr>
                <a:schemeClr val="tx2"/>
              </a:buClr>
              <a:buFont typeface="Wingdings" panose="05000000000000000000" pitchFamily="2" charset="2"/>
              <a:buChar char="§"/>
            </a:pPr>
            <a:r>
              <a:rPr lang="fr-FR" sz="1200" dirty="0">
                <a:solidFill>
                  <a:schemeClr val="accent1"/>
                </a:solidFill>
              </a:rPr>
              <a:t>Des informations sur les taux de réussite, d’insertion professionnelle, les débouchés, salaires et poursuites </a:t>
            </a:r>
            <a:r>
              <a:rPr lang="fr-FR" sz="1200" dirty="0" smtClean="0">
                <a:solidFill>
                  <a:schemeClr val="accent1"/>
                </a:solidFill>
              </a:rPr>
              <a:t>d’études.</a:t>
            </a:r>
            <a:endParaRPr lang="fr-FR" sz="1200" dirty="0">
              <a:solidFill>
                <a:schemeClr val="accent1"/>
              </a:solidFill>
            </a:endParaRPr>
          </a:p>
          <a:p>
            <a:pPr>
              <a:spcBef>
                <a:spcPts val="600"/>
              </a:spcBef>
            </a:pPr>
            <a:r>
              <a:rPr lang="fr-FR" sz="1600" b="1" dirty="0">
                <a:solidFill>
                  <a:schemeClr val="bg1"/>
                </a:solidFill>
                <a:highlight>
                  <a:srgbClr val="0000FF"/>
                </a:highlight>
              </a:rPr>
              <a:t>Des informations sur les critères et les modalités de candidature </a:t>
            </a:r>
            <a:endParaRPr lang="fr-FR" sz="12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critères d’analyse des candidatures et leur niveau d’importance, les modalités et le calendrier des éventuelles épreuves de sélection (écrit/oral), des conseils des enseignants du supérieur sur la manière d’élaborer sa </a:t>
            </a:r>
            <a:r>
              <a:rPr lang="fr-FR" sz="1200" dirty="0" smtClean="0">
                <a:solidFill>
                  <a:schemeClr val="accent1"/>
                </a:solidFill>
              </a:rPr>
              <a:t>candidature.</a:t>
            </a:r>
            <a:endParaRPr lang="fr-FR" sz="1200" dirty="0">
              <a:solidFill>
                <a:schemeClr val="accent1"/>
              </a:solidFill>
            </a:endParaRPr>
          </a:p>
          <a:p>
            <a:pPr marL="171450" indent="-171450" algn="just">
              <a:buClr>
                <a:schemeClr val="tx2"/>
              </a:buClr>
              <a:buFont typeface="Wingdings" panose="05000000000000000000" pitchFamily="2" charset="2"/>
              <a:buChar char="§"/>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2025</a:t>
            </a:r>
            <a:r>
              <a:rPr lang="fr-FR" sz="1200" dirty="0" smtClean="0">
                <a:solidFill>
                  <a:schemeClr val="accent1"/>
                </a:solidFill>
              </a:rPr>
              <a:t>).</a:t>
            </a:r>
            <a:endParaRPr lang="fr-FR" sz="1200" dirty="0">
              <a:solidFill>
                <a:schemeClr val="accent1"/>
              </a:solidFill>
            </a:endParaRPr>
          </a:p>
          <a:p>
            <a:pPr>
              <a:spcBef>
                <a:spcPts val="600"/>
              </a:spcBef>
              <a:buClr>
                <a:schemeClr val="tx2"/>
              </a:buClr>
            </a:pPr>
            <a:r>
              <a:rPr lang="fr-FR" sz="1600" b="1" dirty="0">
                <a:solidFill>
                  <a:schemeClr val="bg1"/>
                </a:solidFill>
                <a:highlight>
                  <a:srgbClr val="0000FF"/>
                </a:highlight>
              </a:rPr>
              <a:t>Des informations plus riches pour réfléchir avant de faire vos vœux </a:t>
            </a:r>
          </a:p>
          <a:p>
            <a:pPr>
              <a:buClr>
                <a:schemeClr val="tx2"/>
              </a:buClr>
            </a:pPr>
            <a:r>
              <a:rPr lang="fr-FR" sz="1200" b="1" dirty="0">
                <a:solidFill>
                  <a:schemeClr val="accent1"/>
                </a:solidFill>
              </a:rPr>
              <a:t>Pour chaque formation </a:t>
            </a:r>
            <a:r>
              <a:rPr lang="fr-FR" sz="1200" dirty="0">
                <a:solidFill>
                  <a:schemeClr val="accent1"/>
                </a:solidFill>
              </a:rPr>
              <a:t>: un rapport détaillé sur les critères et le profil des admis en </a:t>
            </a:r>
            <a:r>
              <a:rPr lang="fr-FR" sz="1200" dirty="0" smtClean="0">
                <a:solidFill>
                  <a:schemeClr val="accent1"/>
                </a:solidFill>
              </a:rPr>
              <a:t>2025.</a:t>
            </a:r>
            <a:endParaRPr lang="fr-FR" sz="1200" dirty="0">
              <a:solidFill>
                <a:schemeClr val="accent1"/>
              </a:solidFill>
            </a:endParaRPr>
          </a:p>
          <a:p>
            <a:pPr marL="171450" indent="-171450">
              <a:buClr>
                <a:schemeClr val="tx2"/>
              </a:buClr>
              <a:buFont typeface="Wingdings" panose="05000000000000000000" pitchFamily="2" charset="2"/>
              <a:buChar char="§"/>
            </a:pPr>
            <a:r>
              <a:rPr lang="fr-FR" sz="1200" dirty="0">
                <a:solidFill>
                  <a:schemeClr val="accent1"/>
                </a:solidFill>
              </a:rPr>
              <a:t>Le taux d’accès de la formation en 2025 (pour savoir si la formation est très demandée</a:t>
            </a:r>
            <a:r>
              <a:rPr lang="fr-FR" sz="1200" dirty="0" smtClean="0">
                <a:solidFill>
                  <a:schemeClr val="accent1"/>
                </a:solidFill>
              </a:rPr>
              <a:t>). </a:t>
            </a:r>
            <a:endParaRPr lang="fr-FR" sz="1200" dirty="0">
              <a:solidFill>
                <a:schemeClr val="accent1"/>
              </a:solidFill>
            </a:endParaRPr>
          </a:p>
          <a:p>
            <a:pPr marL="171450" indent="-171450">
              <a:buClr>
                <a:schemeClr val="tx2"/>
              </a:buClr>
              <a:buFont typeface="Wingdings" panose="05000000000000000000" pitchFamily="2" charset="2"/>
              <a:buChar char="§"/>
            </a:pPr>
            <a:r>
              <a:rPr lang="fr-FR" sz="1200" dirty="0">
                <a:solidFill>
                  <a:schemeClr val="accent1"/>
                </a:solidFill>
              </a:rPr>
              <a:t>Des informations sur le profil des lycéens de terminale admis au cours des les 3 années précédentes (série de bac, niveau scolaire, choix de parcours au lycée).</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ZoneTexte 5"/>
          <p:cNvSpPr txBox="1"/>
          <p:nvPr/>
        </p:nvSpPr>
        <p:spPr>
          <a:xfrm>
            <a:off x="3563887" y="12742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La fiche de formation : </a:t>
            </a:r>
          </a:p>
          <a:p>
            <a:pPr algn="ctr"/>
            <a:r>
              <a:rPr lang="fr-FR" sz="1600" b="1" cap="small" dirty="0"/>
              <a:t>l’essentiel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a:t>
            </a:r>
            <a:r>
              <a:rPr lang="fr-FR" sz="1400" b="0" dirty="0" smtClean="0">
                <a:latin typeface="+mn-lt"/>
              </a:rPr>
              <a:t>réfléchir </a:t>
            </a:r>
            <a:r>
              <a:rPr lang="fr-FR" sz="1400" dirty="0">
                <a:latin typeface="Marianne Light" panose="02000000000000000000" pitchFamily="2" charset="0"/>
              </a:rPr>
              <a:t/>
            </a:r>
            <a:br>
              <a:rPr lang="fr-FR" sz="1400" dirty="0">
                <a:latin typeface="Marianne Light" panose="02000000000000000000" pitchFamily="2" charset="0"/>
              </a:rPr>
            </a:br>
            <a:r>
              <a:rPr lang="fr-FR" sz="1400" dirty="0"/>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r>
              <a:rPr lang="fr-FR" sz="1400" b="0" dirty="0">
                <a:latin typeface="+mn-lt"/>
              </a:rPr>
              <a:t/>
            </a:r>
            <a:br>
              <a:rPr lang="fr-FR" sz="1400" b="0" dirty="0">
                <a:latin typeface="+mn-lt"/>
              </a:rPr>
            </a:br>
            <a:r>
              <a:rPr lang="fr-FR" sz="1400" b="0" dirty="0">
                <a:latin typeface="+mn-lt"/>
              </a:rPr>
              <a:t>&gt;&gt; des chiffres déclinables pour chaque type de baccalauréat français : générale, technologique, professionnelle</a:t>
            </a:r>
            <a:r>
              <a:rPr lang="fr-FR" sz="1000" dirty="0"/>
              <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r>
              <a:rPr lang="fr-FR" sz="1400" dirty="0">
                <a:latin typeface="+mn-lt"/>
              </a:rPr>
              <a:t/>
            </a: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r>
              <a:rPr lang="fr-FR" sz="1400" b="0" dirty="0">
                <a:solidFill>
                  <a:srgbClr val="FF0000"/>
                </a:solidFill>
              </a:rPr>
              <a:t/>
            </a:r>
            <a:br>
              <a:rPr lang="fr-FR" sz="1400" b="0" dirty="0">
                <a:solidFill>
                  <a:srgbClr val="FF0000"/>
                </a:solidFill>
              </a:rPr>
            </a:br>
            <a:r>
              <a:rPr lang="fr-FR" sz="1400" dirty="0"/>
              <a:t/>
            </a:r>
            <a:br>
              <a:rPr lang="fr-FR" sz="1400" dirty="0"/>
            </a:br>
            <a:r>
              <a:rPr lang="fr-FR" sz="1200" dirty="0"/>
              <a:t>&gt;&gt; L’information sur la réussite</a:t>
            </a:r>
            <a:r>
              <a:rPr lang="fr-FR" sz="1400" dirty="0"/>
              <a:t/>
            </a:r>
            <a:br>
              <a:rPr lang="fr-FR" sz="1400" dirty="0"/>
            </a:br>
            <a:r>
              <a:rPr lang="fr-FR" sz="1400" dirty="0"/>
              <a:t/>
            </a:r>
            <a:br>
              <a:rPr lang="fr-FR" sz="1400" dirty="0"/>
            </a:br>
            <a:r>
              <a:rPr lang="fr-FR" sz="1200" dirty="0"/>
              <a:t>&gt;&gt; Des statistiques d’insertion et de niveau de salaires 6 mois/1 ans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smtClean="0"/>
              <a:t>- Etc.</a:t>
            </a:r>
            <a:endParaRPr lang="fr-FR" sz="1300" b="0" dirty="0"/>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La date de formulation du vœu n’est pas prise en compte</a:t>
            </a:r>
            <a:r>
              <a:rPr lang="fr-FR" sz="1400" dirty="0">
                <a:solidFill>
                  <a:schemeClr val="accent1"/>
                </a:solidFill>
              </a:rPr>
              <a:t> 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Chaque formation n’a connaissance que des vœux formulés pour elle</a:t>
            </a:r>
            <a:r>
              <a:rPr lang="fr-FR" sz="1400" dirty="0">
                <a:solidFill>
                  <a:schemeClr val="accent1"/>
                </a:solidFill>
              </a:rPr>
              <a:t> :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Quand un candidat accepte une formation, il a toujours la possibilité de conserver des vœux pour lesquels il est en liste d’attente</a:t>
            </a:r>
            <a:r>
              <a:rPr lang="fr-FR" sz="1400" dirty="0">
                <a:solidFill>
                  <a:schemeClr val="accent1"/>
                </a:solidFill>
              </a:rPr>
              <a:t> 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Entre le vendredi 5 et le lundi 8 juin 2026 inclus, le candidat devra classer ses vœux en attente par ordre de préférence</a:t>
            </a:r>
            <a:r>
              <a:rPr lang="fr-FR" sz="1400" dirty="0">
                <a:solidFill>
                  <a:schemeClr val="accent1"/>
                </a:solidFill>
              </a:rPr>
              <a:t> &gt;&gt;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07/11/2025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a:t>
            </a:r>
            <a:r>
              <a:rPr lang="fr-FR" sz="1400" b="0" dirty="0" smtClean="0">
                <a:solidFill>
                  <a:schemeClr val="accent1"/>
                </a:solidFill>
              </a:rPr>
              <a:t>engagements.</a:t>
            </a:r>
            <a:endParaRPr lang="fr-FR" sz="1400" b="0" dirty="0">
              <a:solidFill>
                <a:schemeClr val="accent1"/>
              </a:solidFill>
            </a:endParaRP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a:t>
            </a:r>
            <a:r>
              <a:rPr lang="fr-FR" sz="1400" b="0" dirty="0" smtClean="0">
                <a:solidFill>
                  <a:schemeClr val="accent1"/>
                </a:solidFill>
              </a:rPr>
              <a:t>formation.</a:t>
            </a:r>
            <a:endParaRPr lang="fr-FR" sz="1400" b="0" dirty="0">
              <a:solidFill>
                <a:schemeClr val="accent1"/>
              </a:solidFill>
            </a:endParaRP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a:t>
            </a:r>
            <a:r>
              <a:rPr lang="fr-FR" sz="1400" b="0" dirty="0" smtClean="0">
                <a:solidFill>
                  <a:schemeClr val="accent1"/>
                </a:solidFill>
              </a:rPr>
              <a:t>sélectives.</a:t>
            </a: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a:t>
            </a:r>
            <a:r>
              <a:rPr lang="fr-FR" sz="1400" b="0" dirty="0" smtClean="0">
                <a:solidFill>
                  <a:schemeClr val="accent1"/>
                </a:solidFill>
              </a:rPr>
              <a:t>lycée.</a:t>
            </a:r>
            <a:endParaRPr lang="fr-FR" sz="1400" b="0" dirty="0">
              <a:solidFill>
                <a:schemeClr val="accent1"/>
              </a:solidFill>
            </a:endParaRP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smtClean="0">
                <a:solidFill>
                  <a:schemeClr val="accent1"/>
                </a:solidFill>
              </a:rPr>
              <a:t> Année </a:t>
            </a:r>
            <a:r>
              <a:rPr lang="fr-FR" sz="1400" b="1" dirty="0">
                <a:solidFill>
                  <a:schemeClr val="accent1"/>
                </a:solidFill>
              </a:rPr>
              <a:t>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r>
              <a:rPr lang="fr-FR" sz="1400" dirty="0" smtClean="0">
                <a:solidFill>
                  <a:schemeClr val="accent1"/>
                </a:solidFill>
              </a:rPr>
              <a:t>).</a:t>
            </a:r>
            <a:endParaRPr lang="fr-FR" sz="1400" dirty="0">
              <a:solidFill>
                <a:schemeClr val="accent1"/>
              </a:solidFill>
            </a:endParaRPr>
          </a:p>
          <a:p>
            <a:pPr lvl="1">
              <a:spcAft>
                <a:spcPts val="1200"/>
              </a:spcAft>
              <a:buClr>
                <a:schemeClr val="tx2"/>
              </a:buClr>
            </a:pPr>
            <a:r>
              <a:rPr lang="fr-FR" sz="1400" b="1" dirty="0" smtClean="0">
                <a:solidFill>
                  <a:schemeClr val="accent1"/>
                </a:solidFill>
              </a:rPr>
              <a:t> Année </a:t>
            </a:r>
            <a:r>
              <a:rPr lang="fr-FR" sz="1400" b="1" dirty="0">
                <a:solidFill>
                  <a:schemeClr val="accent1"/>
                </a:solidFill>
              </a:rPr>
              <a:t>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a:t>
            </a:r>
            <a:endParaRPr lang="fr-FR" sz="1400" dirty="0">
              <a:solidFill>
                <a:schemeClr val="accent1"/>
              </a:solidFill>
            </a:endParaRP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smtClean="0">
                <a:solidFill>
                  <a:srgbClr val="000000"/>
                </a:solidFill>
              </a:rPr>
              <a:t>Parcours </a:t>
            </a:r>
            <a:r>
              <a:rPr lang="fr-FR" sz="1400" dirty="0">
                <a:solidFill>
                  <a:srgbClr val="000000"/>
                </a:solidFill>
              </a:rPr>
              <a:t>en sections européennes ou binationales ou bac français international (BFI</a:t>
            </a:r>
            <a:r>
              <a:rPr lang="fr-FR" sz="1400" dirty="0" smtClean="0">
                <a:solidFill>
                  <a:srgbClr val="000000"/>
                </a:solidFill>
              </a:rPr>
              <a:t>).</a:t>
            </a:r>
            <a:endParaRPr lang="fr-FR" sz="1400" dirty="0">
              <a:solidFill>
                <a:srgbClr val="000000"/>
              </a:solidFill>
            </a:endParaRP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smtClean="0">
                <a:solidFill>
                  <a:srgbClr val="000000"/>
                </a:solidFill>
              </a:rPr>
              <a:t>Participation </a:t>
            </a:r>
            <a:r>
              <a:rPr lang="fr-FR" sz="1400" dirty="0">
                <a:solidFill>
                  <a:srgbClr val="000000"/>
                </a:solidFill>
              </a:rPr>
              <a:t>aux cordées de la </a:t>
            </a:r>
            <a:r>
              <a:rPr lang="fr-FR" sz="1400" dirty="0" smtClean="0">
                <a:solidFill>
                  <a:srgbClr val="000000"/>
                </a:solidFill>
              </a:rPr>
              <a:t>réussite.</a:t>
            </a:r>
            <a:endParaRPr lang="fr-FR" sz="1400" dirty="0">
              <a:solidFill>
                <a:srgbClr val="000000"/>
              </a:solidFill>
            </a:endParaRP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err="1" smtClean="0">
                <a:solidFill>
                  <a:srgbClr val="000000"/>
                </a:solidFill>
              </a:rPr>
              <a:t>cCertification</a:t>
            </a:r>
            <a:r>
              <a:rPr lang="fr-FR" sz="1400" dirty="0" smtClean="0">
                <a:solidFill>
                  <a:srgbClr val="000000"/>
                </a:solidFill>
              </a:rPr>
              <a:t> </a:t>
            </a:r>
            <a:r>
              <a:rPr lang="fr-FR" sz="1400" dirty="0">
                <a:solidFill>
                  <a:srgbClr val="000000"/>
                </a:solidFill>
              </a:rPr>
              <a:t>des compétences numériques (</a:t>
            </a:r>
            <a:r>
              <a:rPr lang="fr-FR" sz="1400" dirty="0" err="1">
                <a:solidFill>
                  <a:srgbClr val="000000"/>
                </a:solidFill>
              </a:rPr>
              <a:t>Pix</a:t>
            </a:r>
            <a:r>
              <a:rPr lang="fr-FR" sz="1400" dirty="0" smtClean="0">
                <a:solidFill>
                  <a:srgbClr val="000000"/>
                </a:solidFill>
              </a:rPr>
              <a:t>).</a:t>
            </a:r>
            <a:endParaRPr lang="fr-FR" sz="1400" dirty="0">
              <a:solidFill>
                <a:srgbClr val="000000"/>
              </a:solidFill>
            </a:endParaRP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07/11/2025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accent1"/>
                </a:solidFill>
              </a:rPr>
              <a:t>Vous </a:t>
            </a:r>
            <a:r>
              <a:rPr lang="fr-FR" sz="1400" b="1" dirty="0">
                <a:solidFill>
                  <a:schemeClr val="accent1"/>
                </a:solidFill>
              </a:rPr>
              <a:t>n’êtes pas seuls pour réfléchir et faire vos choix : </a:t>
            </a:r>
            <a:r>
              <a:rPr lang="fr-FR" sz="1400" dirty="0">
                <a:solidFill>
                  <a:schemeClr val="accent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accent1"/>
                </a:solidFill>
              </a:rPr>
              <a:t>Des </a:t>
            </a:r>
            <a:r>
              <a:rPr lang="fr-FR" sz="1400" b="1" dirty="0">
                <a:solidFill>
                  <a:schemeClr val="accent1"/>
                </a:solidFill>
              </a:rPr>
              <a:t>conseils et des outils pour comprendre </a:t>
            </a:r>
            <a:r>
              <a:rPr lang="fr-FR" sz="1400" dirty="0">
                <a:solidFill>
                  <a:schemeClr val="accent1"/>
                </a:solidFill>
              </a:rPr>
              <a:t>: des quiz, vidéos, un comparateur des formations, un simulateur pour évaluer ses possibilités d’admission, un site d’entrainement à la phase d’admission </a:t>
            </a:r>
            <a:endParaRPr lang="fr-FR" sz="1400" dirty="0">
              <a:solidFill>
                <a:schemeClr val="accent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467544" y="4048401"/>
            <a:ext cx="8298792"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r>
              <a:rPr lang="fr-FR" sz="1050" b="1" dirty="0">
                <a:solidFill>
                  <a:schemeClr val="bg1"/>
                </a:solidFill>
                <a:highlight>
                  <a:srgbClr val="0000FF"/>
                </a:highlight>
              </a:rPr>
              <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t>
            </a:r>
            <a:r>
              <a:rPr lang="fr-FR" sz="1050" dirty="0" smtClean="0">
                <a:solidFill>
                  <a:schemeClr val="accent1"/>
                </a:solidFill>
              </a:rPr>
              <a:t>à </a:t>
            </a:r>
            <a:r>
              <a:rPr lang="fr-FR" sz="1050" dirty="0">
                <a:solidFill>
                  <a:schemeClr val="accent1"/>
                </a:solidFill>
              </a:rPr>
              <a:t>mesure, les propositions d’admission (Oui ou Oui-si) des formations que vous avez </a:t>
            </a:r>
            <a:r>
              <a:rPr lang="fr-FR" sz="1050" dirty="0" smtClean="0">
                <a:solidFill>
                  <a:schemeClr val="accent1"/>
                </a:solidFill>
              </a:rPr>
              <a:t>demandées.</a:t>
            </a:r>
            <a:endParaRPr lang="fr-FR" sz="1050" dirty="0">
              <a:solidFill>
                <a:schemeClr val="accent1"/>
              </a:solidFill>
            </a:endParaRP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a:t>
            </a:r>
            <a:r>
              <a:rPr lang="fr-FR" sz="1050" dirty="0" smtClean="0">
                <a:solidFill>
                  <a:schemeClr val="accent1"/>
                </a:solidFill>
              </a:rPr>
              <a:t>reçue.</a:t>
            </a:r>
            <a:endParaRPr lang="fr-FR" sz="1050" dirty="0">
              <a:solidFill>
                <a:schemeClr val="accent1"/>
              </a:solidFill>
            </a:endParaRP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r>
              <a:rPr lang="fr-FR" sz="1050" b="1" dirty="0">
                <a:solidFill>
                  <a:schemeClr val="bg1"/>
                </a:solidFill>
                <a:highlight>
                  <a:srgbClr val="0000FF"/>
                </a:highlight>
              </a:rPr>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t>
            </a:r>
            <a:r>
              <a:rPr lang="fr-FR" sz="1000" dirty="0" smtClean="0">
                <a:solidFill>
                  <a:schemeClr val="accent1"/>
                </a:solidFill>
              </a:rPr>
              <a:t>qui ont encore des places disponibles</a:t>
            </a:r>
            <a:endParaRPr lang="fr-FR" sz="1000" dirty="0">
              <a:solidFill>
                <a:schemeClr val="accent1"/>
              </a:solidFill>
            </a:endParaRP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r>
              <a:rPr lang="fr-FR" sz="500" dirty="0"/>
              <a:t/>
            </a:r>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r>
              <a:rPr lang="fr-FR" sz="500" dirty="0">
                <a:solidFill>
                  <a:schemeClr val="accent1"/>
                </a:solidFill>
              </a:rPr>
              <a:t/>
            </a:r>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smtClean="0">
                <a:solidFill>
                  <a:schemeClr val="bg1"/>
                </a:solidFill>
                <a:highlight>
                  <a:srgbClr val="0000FF"/>
                </a:highlight>
              </a:rPr>
              <a:t>Mardi </a:t>
            </a:r>
            <a:r>
              <a:rPr lang="fr-FR" sz="1200" b="1" dirty="0">
                <a:solidFill>
                  <a:schemeClr val="bg1"/>
                </a:solidFill>
                <a:highlight>
                  <a:srgbClr val="0000FF"/>
                </a:highlight>
              </a:rPr>
              <a:t>7 juillet -  Résultats du Bac 2025</a:t>
            </a:r>
            <a:r>
              <a:rPr lang="fr-FR" sz="1200" dirty="0"/>
              <a:t/>
            </a:r>
            <a:br>
              <a:rPr lang="fr-FR" sz="1200" dirty="0"/>
            </a:br>
            <a:endParaRPr lang="fr-FR" sz="500" dirty="0" smtClean="0"/>
          </a:p>
          <a:p>
            <a:r>
              <a:rPr lang="fr-FR" sz="1050" dirty="0" smtClean="0">
                <a:solidFill>
                  <a:schemeClr val="accent1"/>
                </a:solidFill>
              </a:rPr>
              <a:t>Après </a:t>
            </a:r>
            <a:r>
              <a:rPr lang="fr-FR" sz="1050" dirty="0">
                <a:solidFill>
                  <a:schemeClr val="accent1"/>
                </a:solidFill>
              </a:rPr>
              <a:t>les résultats du bac, </a:t>
            </a:r>
            <a:r>
              <a:rPr lang="fr-FR" sz="1050" dirty="0" smtClean="0">
                <a:solidFill>
                  <a:schemeClr val="accent1"/>
                </a:solidFill>
              </a:rPr>
              <a:t>je </a:t>
            </a:r>
            <a:r>
              <a:rPr lang="fr-FR" sz="1050" dirty="0">
                <a:solidFill>
                  <a:schemeClr val="accent1"/>
                </a:solidFill>
              </a:rPr>
              <a:t>peux aller </a:t>
            </a:r>
            <a:endParaRPr lang="fr-FR" sz="1050" dirty="0" smtClean="0">
              <a:solidFill>
                <a:schemeClr val="accent1"/>
              </a:solidFill>
            </a:endParaRPr>
          </a:p>
          <a:p>
            <a:r>
              <a:rPr lang="fr-FR" sz="1050" dirty="0" smtClean="0">
                <a:solidFill>
                  <a:schemeClr val="accent1"/>
                </a:solidFill>
              </a:rPr>
              <a:t>m’inscrire </a:t>
            </a:r>
            <a:r>
              <a:rPr lang="fr-FR" sz="1050" dirty="0">
                <a:solidFill>
                  <a:schemeClr val="accent1"/>
                </a:solidFill>
              </a:rPr>
              <a:t>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r>
              <a:rPr lang="fr-FR" sz="1050" dirty="0">
                <a:solidFill>
                  <a:schemeClr val="accent1"/>
                </a:solidFill>
              </a:rPr>
              <a:t/>
            </a:r>
            <a:br>
              <a:rPr lang="fr-FR" sz="1050" dirty="0">
                <a:solidFill>
                  <a:schemeClr val="accent1"/>
                </a:solidFill>
              </a:rPr>
            </a:br>
            <a:r>
              <a:rPr lang="fr-FR" sz="500" dirty="0">
                <a:solidFill>
                  <a:schemeClr val="accent1"/>
                </a:solidFill>
              </a:rPr>
              <a:t/>
            </a: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939942"/>
          </a:xfrm>
        </p:spPr>
        <p:txBody>
          <a:bodyPr>
            <a:noAutofit/>
          </a:bodyPr>
          <a:lstStyle/>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Prenez connaissance du calendrier 2026,</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r>
              <a:rPr lang="fr-FR" sz="1300" dirty="0" smtClean="0">
                <a:solidFill>
                  <a:schemeClr val="accent1"/>
                </a:solidFill>
              </a:rPr>
              <a:t>).</a:t>
            </a:r>
            <a:br>
              <a:rPr lang="fr-FR" sz="1300" dirty="0" smtClean="0">
                <a:solidFill>
                  <a:schemeClr val="accent1"/>
                </a:solidFill>
              </a:rPr>
            </a:b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smtClean="0">
                <a:solidFill>
                  <a:schemeClr val="bg1"/>
                </a:solidFill>
                <a:highlight>
                  <a:srgbClr val="0000FF"/>
                </a:highlight>
              </a:rPr>
              <a:t>Anticipez</a:t>
            </a:r>
            <a:r>
              <a:rPr lang="fr-FR" sz="1400" b="1" dirty="0">
                <a:solidFill>
                  <a:schemeClr val="bg1"/>
                </a:solidFill>
                <a:highlight>
                  <a:srgbClr val="0000FF"/>
                </a:highlight>
              </a:rPr>
              <a:t>, n’attendez pas la dernière minute</a:t>
            </a:r>
            <a:r>
              <a:rPr lang="fr-FR" sz="1400" dirty="0">
                <a:solidFill>
                  <a:schemeClr val="accent1"/>
                </a:solidFill>
                <a:highlight>
                  <a:srgbClr val="0000FF"/>
                </a:highlight>
              </a:rPr>
              <a:t/>
            </a:r>
            <a:br>
              <a:rPr lang="fr-FR" sz="1400" dirty="0">
                <a:solidFill>
                  <a:schemeClr val="accent1"/>
                </a:solidFill>
                <a:highlight>
                  <a:srgbClr val="0000FF"/>
                </a:highlight>
              </a:rPr>
            </a:br>
            <a:r>
              <a:rPr lang="fr-FR" sz="1300" dirty="0">
                <a:solidFill>
                  <a:schemeClr val="accent1"/>
                </a:solidFill>
              </a:rPr>
              <a:t>Anticipez au lycée pour construire votre projet d’orientation </a:t>
            </a:r>
            <a:r>
              <a:rPr lang="fr-FR" sz="1300" dirty="0" smtClean="0">
                <a:solidFill>
                  <a:schemeClr val="accent1"/>
                </a:solidFill>
              </a:rPr>
              <a:t>progressivement (avec </a:t>
            </a:r>
            <a:r>
              <a:rPr lang="fr-FR" sz="1300" b="1" dirty="0" err="1" smtClean="0">
                <a:solidFill>
                  <a:srgbClr val="FFC000"/>
                </a:solidFill>
              </a:rPr>
              <a:t>Mon</a:t>
            </a:r>
            <a:r>
              <a:rPr lang="fr-FR" sz="1300" b="1" dirty="0" err="1" smtClean="0">
                <a:solidFill>
                  <a:srgbClr val="3333CC"/>
                </a:solidFill>
              </a:rPr>
              <a:t>Projet</a:t>
            </a:r>
            <a:r>
              <a:rPr lang="fr-FR" sz="1300" b="1" dirty="0" err="1" smtClean="0">
                <a:solidFill>
                  <a:srgbClr val="92D050"/>
                </a:solidFill>
              </a:rPr>
              <a:t>Sup</a:t>
            </a:r>
            <a:r>
              <a:rPr lang="fr-FR" sz="1300" dirty="0" smtClean="0">
                <a:solidFill>
                  <a:schemeClr val="accent1"/>
                </a:solidFill>
              </a:rPr>
              <a:t> </a:t>
            </a:r>
            <a:r>
              <a:rPr lang="fr-FR" sz="1300" dirty="0">
                <a:solidFill>
                  <a:schemeClr val="accent1"/>
                </a:solidFill>
              </a:rPr>
              <a:t>sur la plateforme Avenir-s ; </a:t>
            </a:r>
            <a:r>
              <a:rPr lang="fr-FR" sz="1300" dirty="0" smtClean="0">
                <a:solidFill>
                  <a:schemeClr val="accent1"/>
                </a:solidFill>
              </a:rPr>
              <a:t>la possibilité </a:t>
            </a:r>
            <a:r>
              <a:rPr lang="fr-FR" sz="1300" dirty="0">
                <a:solidFill>
                  <a:schemeClr val="accent1"/>
                </a:solidFill>
              </a:rPr>
              <a:t>d’ouvrir un compte Parcoursup dès la 2nde</a:t>
            </a:r>
            <a:r>
              <a:rPr lang="fr-FR" sz="1300" dirty="0" smtClean="0">
                <a:solidFill>
                  <a:schemeClr val="accent1"/>
                </a:solidFill>
              </a:rPr>
              <a:t>), et explorez </a:t>
            </a:r>
            <a:r>
              <a:rPr lang="fr-FR" sz="1300" dirty="0">
                <a:solidFill>
                  <a:schemeClr val="accent1"/>
                </a:solidFill>
              </a:rPr>
              <a:t>la carte des formations, comparez les formations entre </a:t>
            </a:r>
            <a:r>
              <a:rPr lang="fr-FR" sz="1300" dirty="0" smtClean="0">
                <a:solidFill>
                  <a:schemeClr val="accent1"/>
                </a:solidFill>
              </a:rPr>
              <a:t>elles, etc.</a:t>
            </a:r>
            <a:br>
              <a:rPr lang="fr-FR" sz="1300" dirty="0" smtClean="0">
                <a:solidFill>
                  <a:schemeClr val="accent1"/>
                </a:solidFill>
              </a:rPr>
            </a:br>
            <a:r>
              <a:rPr lang="fr-FR" sz="1300" dirty="0" smtClean="0">
                <a:solidFill>
                  <a:schemeClr val="accent1"/>
                </a:solidFill>
              </a:rPr>
              <a:t>Posez-vous </a:t>
            </a:r>
            <a:r>
              <a:rPr lang="fr-FR" sz="1300" dirty="0">
                <a:solidFill>
                  <a:schemeClr val="accent1"/>
                </a:solidFill>
              </a:rPr>
              <a:t>les questions utiles sur l’établissement qui vous </a:t>
            </a:r>
            <a:r>
              <a:rPr lang="fr-FR" sz="1300" dirty="0" smtClean="0">
                <a:solidFill>
                  <a:schemeClr val="accent1"/>
                </a:solidFill>
              </a:rPr>
              <a:t>intéresse.</a:t>
            </a:r>
          </a:p>
          <a:p>
            <a:pPr marL="342900" indent="-342900"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smtClean="0">
                <a:solidFill>
                  <a:schemeClr val="bg1"/>
                </a:solidFill>
                <a:highlight>
                  <a:srgbClr val="0000FF"/>
                </a:highlight>
              </a:rPr>
              <a:t>Faites </a:t>
            </a:r>
            <a:r>
              <a:rPr lang="fr-FR" sz="1400" b="1" dirty="0">
                <a:solidFill>
                  <a:schemeClr val="bg1"/>
                </a:solidFill>
                <a:highlight>
                  <a:srgbClr val="0000FF"/>
                </a:highlight>
              </a:rPr>
              <a:t>d</a:t>
            </a:r>
            <a:r>
              <a:rPr lang="fr-FR" sz="1400" b="1" dirty="0" smtClean="0">
                <a:solidFill>
                  <a:schemeClr val="bg1"/>
                </a:solidFill>
                <a:highlight>
                  <a:srgbClr val="0000FF"/>
                </a:highlight>
              </a:rPr>
              <a:t>es </a:t>
            </a:r>
            <a:r>
              <a:rPr lang="fr-FR" sz="1400" b="1" dirty="0">
                <a:solidFill>
                  <a:schemeClr val="bg1"/>
                </a:solidFill>
                <a:highlight>
                  <a:srgbClr val="0000FF"/>
                </a:highlight>
              </a:rPr>
              <a:t>vœux pour des formations qui vous intéressent, ne vous autocensurez pas, pensez à diversifier vos vœux et évitez de ne formuler qu’un seul vœu</a:t>
            </a:r>
          </a:p>
          <a:p>
            <a:pPr marL="228600" lvl="0" indent="-228600" defTabSz="457200">
              <a:spcBef>
                <a:spcPct val="20000"/>
              </a:spcBef>
              <a:spcAft>
                <a:spcPts val="0"/>
              </a:spcAft>
              <a:buClr>
                <a:schemeClr val="tx1"/>
              </a:buClr>
              <a:buSzPct val="100000"/>
              <a:buFont typeface="+mj-lt"/>
              <a:buAutoNum type="arabicPeriod"/>
            </a:pPr>
            <a:endParaRPr lang="fr-FR" sz="500" b="1" dirty="0"/>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t>
            </a:r>
            <a:r>
              <a:rPr lang="fr-FR" sz="1300" dirty="0" smtClean="0">
                <a:solidFill>
                  <a:schemeClr val="accent1"/>
                </a:solidFill>
              </a:rPr>
              <a:t>ambassadeurs.</a:t>
            </a:r>
          </a:p>
          <a:p>
            <a:pPr marL="342900" indent="-342900" algn="just"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algn="just" defTabSz="457200">
              <a:spcBef>
                <a:spcPct val="20000"/>
              </a:spcBef>
              <a:spcAft>
                <a:spcPts val="0"/>
              </a:spcAft>
              <a:buClr>
                <a:schemeClr val="tx1"/>
              </a:buClr>
              <a:buSzPct val="100000"/>
              <a:buFont typeface="+mj-lt"/>
              <a:buAutoNum type="arabicPeriod"/>
            </a:pPr>
            <a:r>
              <a:rPr lang="fr-FR" sz="1400" b="1" dirty="0" smtClean="0">
                <a:solidFill>
                  <a:schemeClr val="bg1"/>
                </a:solidFill>
                <a:highlight>
                  <a:srgbClr val="0000FF"/>
                </a:highlight>
              </a:rPr>
              <a:t>Préparez </a:t>
            </a:r>
            <a:r>
              <a:rPr lang="fr-FR" sz="1400" b="1" dirty="0">
                <a:solidFill>
                  <a:schemeClr val="bg1"/>
                </a:solidFill>
                <a:highlight>
                  <a:srgbClr val="0000FF"/>
                </a:highlight>
              </a:rPr>
              <a:t>vous à choisir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a:t>
            </a:r>
            <a:r>
              <a:rPr lang="fr-FR" sz="1300" dirty="0" smtClean="0">
                <a:solidFill>
                  <a:schemeClr val="accent1"/>
                </a:solidFill>
              </a:rPr>
              <a:t>.</a:t>
            </a:r>
            <a:endParaRPr lang="fr-FR" sz="1300" dirty="0">
              <a:solidFill>
                <a:schemeClr val="accent1"/>
              </a:solidFill>
            </a:endParaRP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rgbClr val="00B050"/>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5" name="ZoneTexte 4"/>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r>
              <a:rPr lang="fr-FR" sz="1600" b="1" dirty="0">
                <a:solidFill>
                  <a:schemeClr val="accent1"/>
                </a:solidFill>
                <a:highlight>
                  <a:srgbClr val="FFFF00"/>
                </a:highlight>
              </a:rPr>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07/11/2025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vous aide à </a:t>
            </a:r>
            <a:r>
              <a:rPr lang="fr-FR" sz="1300" b="1" dirty="0">
                <a:solidFill>
                  <a:schemeClr val="accent1"/>
                </a:solidFill>
              </a:rPr>
              <a:t>anticiper : comparer les formations entre elles</a:t>
            </a:r>
            <a:r>
              <a:rPr lang="fr-FR" sz="1300" dirty="0">
                <a:solidFill>
                  <a:schemeClr val="accent1"/>
                </a:solidFill>
              </a:rPr>
              <a:t>, </a:t>
            </a:r>
            <a:r>
              <a:rPr lang="fr-FR" sz="1300" b="1" dirty="0">
                <a:solidFill>
                  <a:schemeClr val="accent1"/>
                </a:solidFill>
              </a:rPr>
              <a:t>évaluer vos possibilités d’admission</a:t>
            </a:r>
            <a:r>
              <a:rPr lang="fr-FR" sz="1300" dirty="0">
                <a:solidFill>
                  <a:schemeClr val="accent1"/>
                </a:solidFill>
              </a:rPr>
              <a:t>, </a:t>
            </a:r>
            <a:r>
              <a:rPr lang="fr-FR" sz="1300" b="1" dirty="0">
                <a:solidFill>
                  <a:schemeClr val="accent1"/>
                </a:solidFill>
              </a:rPr>
              <a:t>participer aux journées portes ouvertes</a:t>
            </a:r>
            <a:r>
              <a:rPr lang="fr-FR" sz="1300" dirty="0">
                <a:solidFill>
                  <a:schemeClr val="accent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accent1"/>
                </a:solidFill>
              </a:rPr>
              <a:t>Vous </a:t>
            </a:r>
            <a:r>
              <a:rPr lang="fr-FR" sz="1300" b="1" dirty="0">
                <a:solidFill>
                  <a:schemeClr val="accent1"/>
                </a:solidFill>
              </a:rPr>
              <a:t>formulez librement vos vœux sans les classer</a:t>
            </a:r>
            <a:r>
              <a:rPr lang="fr-FR" sz="1300" dirty="0">
                <a:solidFill>
                  <a:schemeClr val="accent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Vous choisissez votre formation en fonction des propositions d’admission que vous recevez. </a:t>
            </a:r>
            <a:r>
              <a:rPr lang="fr-FR" sz="1300" b="1" dirty="0">
                <a:solidFill>
                  <a:schemeClr val="accent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accent1"/>
                </a:solidFill>
              </a:rPr>
              <a:t>Vous avez des droits… mais aussi des devoirs (la charte du candidat)</a:t>
            </a:r>
            <a:endParaRPr lang="fr-FR" sz="1300" dirty="0">
              <a:solidFill>
                <a:schemeClr val="accent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met en œuvre des </a:t>
            </a:r>
            <a:r>
              <a:rPr lang="fr-FR" sz="1300" b="1" dirty="0">
                <a:solidFill>
                  <a:schemeClr val="accent1"/>
                </a:solidFill>
              </a:rPr>
              <a:t>actions volontaristes pour soutenir l’accès au supérieur</a:t>
            </a:r>
            <a:r>
              <a:rPr lang="fr-FR" sz="1300" dirty="0">
                <a:solidFill>
                  <a:schemeClr val="accent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a:t>
            </a:r>
            <a:r>
              <a:rPr lang="fr-FR" sz="1300" b="1" dirty="0">
                <a:solidFill>
                  <a:schemeClr val="accent1"/>
                </a:solidFill>
              </a:rPr>
              <a:t>prend en compte les situations particulières </a:t>
            </a:r>
            <a:r>
              <a:rPr lang="fr-FR" sz="1300" dirty="0">
                <a:solidFill>
                  <a:schemeClr val="accent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promeut les </a:t>
            </a:r>
            <a:r>
              <a:rPr lang="fr-FR" sz="1300" b="1" dirty="0">
                <a:solidFill>
                  <a:schemeClr val="accent1"/>
                </a:solidFill>
              </a:rPr>
              <a:t>accompagnements personnalisés pour la réussite </a:t>
            </a:r>
            <a:r>
              <a:rPr lang="fr-FR" sz="1300" dirty="0">
                <a:solidFill>
                  <a:schemeClr val="accent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67,9 %</a:t>
            </a:r>
            <a:r>
              <a:rPr lang="fr-FR" sz="1300" dirty="0">
                <a:solidFill>
                  <a:schemeClr val="accent1"/>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spTree>
    <p:extLst>
      <p:ext uri="{BB962C8B-B14F-4D97-AF65-F5344CB8AC3E}">
        <p14:creationId xmlns:p14="http://schemas.microsoft.com/office/powerpoint/2010/main" val="68396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07/11/2025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346845" y="1382988"/>
            <a:ext cx="4052130" cy="1477328"/>
          </a:xfrm>
          <a:prstGeom prst="rect">
            <a:avLst/>
          </a:prstGeom>
          <a:noFill/>
        </p:spPr>
        <p:txBody>
          <a:bodyPr wrap="square" rtlCol="0">
            <a:spAutoFit/>
          </a:bodyPr>
          <a:lstStyle/>
          <a:p>
            <a:r>
              <a:rPr lang="fr-FR" sz="1500" b="1" dirty="0">
                <a:solidFill>
                  <a:schemeClr val="bg1"/>
                </a:solidFill>
                <a:highlight>
                  <a:srgbClr val="0000FF"/>
                </a:highlight>
              </a:rPr>
              <a:t>Sur </a:t>
            </a:r>
            <a:r>
              <a:rPr lang="fr-FR" sz="1500" b="1" dirty="0" smtClean="0">
                <a:solidFill>
                  <a:schemeClr val="bg1"/>
                </a:solidFill>
                <a:highlight>
                  <a:srgbClr val="0000FF"/>
                </a:highlight>
              </a:rPr>
              <a:t>onisep.fr/</a:t>
            </a:r>
            <a:r>
              <a:rPr lang="fr-FR" sz="1500" b="1" dirty="0" err="1" smtClean="0">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MonProjetSup,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3193426"/>
            <a:ext cx="4248472" cy="1400383"/>
          </a:xfrm>
          <a:prstGeom prst="rect">
            <a:avLst/>
          </a:prstGeom>
          <a:noFill/>
        </p:spPr>
        <p:txBody>
          <a:bodyPr wrap="square" rtlCol="0">
            <a:spAutoFit/>
          </a:bodyPr>
          <a:lstStyle/>
          <a:p>
            <a:r>
              <a:rPr lang="fr-FR" sz="1500" b="1" dirty="0">
                <a:solidFill>
                  <a:schemeClr val="bg1"/>
                </a:solidFill>
                <a:highlight>
                  <a:srgbClr val="0000FF"/>
                </a:highlight>
              </a:rPr>
              <a:t>Sur </a:t>
            </a:r>
            <a:r>
              <a:rPr lang="fr-FR" sz="1500" b="1" dirty="0" smtClean="0">
                <a:solidFill>
                  <a:schemeClr val="bg1"/>
                </a:solidFill>
                <a:highlight>
                  <a:srgbClr val="0000FF"/>
                </a:highlight>
              </a:rPr>
              <a:t>parcoursup.gouv.fr </a:t>
            </a:r>
            <a:r>
              <a:rPr lang="fr-FR" sz="1500" b="1" dirty="0">
                <a:solidFill>
                  <a:schemeClr val="bg1"/>
                </a:solidFill>
                <a:highlight>
                  <a:srgbClr val="0000FF"/>
                </a:highlight>
              </a:rPr>
              <a:t>: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r>
              <a:rPr lang="fr-FR" sz="1300" dirty="0"/>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a:t>
            </a:r>
            <a:r>
              <a:rPr lang="fr-FR" sz="2200" dirty="0" smtClean="0"/>
              <a:t>RÉFLEXE </a:t>
            </a:r>
            <a:r>
              <a:rPr lang="fr-FR" sz="2200" dirty="0"/>
              <a:t>: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r>
              <a:rPr kumimoji="0" lang="fr-FR" sz="1200" b="0" i="0" u="none" strike="noStrike" kern="1200" cap="none" spc="0" normalizeH="0" baseline="0" noProof="0" dirty="0" smtClean="0">
                <a:ln>
                  <a:noFill/>
                </a:ln>
                <a:solidFill>
                  <a:srgbClr val="FFFFFF"/>
                </a:solidFill>
                <a:effectLst/>
                <a:uLnTx/>
                <a:uFillTx/>
                <a:latin typeface="Arial"/>
                <a:ea typeface="+mn-ea"/>
                <a:cs typeface="+mn-cs"/>
              </a:rPr>
              <a:t/>
            </a:r>
            <a:br>
              <a:rPr kumimoji="0" lang="fr-FR" sz="1200" b="0" i="0" u="none" strike="noStrike" kern="1200" cap="none" spc="0" normalizeH="0" baseline="0" noProof="0" dirty="0" smtClean="0">
                <a:ln>
                  <a:noFill/>
                </a:ln>
                <a:solidFill>
                  <a:srgbClr val="FFFFFF"/>
                </a:solidFill>
                <a:effectLst/>
                <a:uLnTx/>
                <a:uFillTx/>
                <a:latin typeface="Arial"/>
                <a:ea typeface="+mn-ea"/>
                <a:cs typeface="+mn-cs"/>
              </a:rPr>
            </a:br>
            <a:r>
              <a:rPr kumimoji="0" lang="fr-FR" sz="1200" b="0" i="0" u="none" strike="noStrike" kern="1200" cap="none" spc="0" normalizeH="0" baseline="0" noProof="0" dirty="0" smtClean="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91"/>
                </a:solidFill>
                <a:effectLst/>
                <a:uLnTx/>
                <a:uFillTx/>
                <a:latin typeface="Arial"/>
                <a:ea typeface="+mn-ea"/>
                <a:cs typeface="+mn-cs"/>
              </a:rPr>
              <a:t>80% des lycéens déclarent avoir utilisé le simulateur</a:t>
            </a:r>
            <a:endParaRPr kumimoji="0" lang="fr-FR" sz="1000" b="1" i="0" u="none" strike="noStrike" kern="1200" cap="none" spc="0" normalizeH="0" baseline="0" noProof="0" dirty="0">
              <a:ln>
                <a:noFill/>
              </a:ln>
              <a:solidFill>
                <a:srgbClr val="000091"/>
              </a:solidFill>
              <a:effectLst/>
              <a:uLnTx/>
              <a:uFillTx/>
              <a:latin typeface="Arial"/>
              <a:ea typeface="+mn-ea"/>
              <a:cs typeface="+mn-cs"/>
            </a:endParaRPr>
          </a:p>
        </p:txBody>
      </p:sp>
    </p:spTree>
    <p:extLst>
      <p:ext uri="{BB962C8B-B14F-4D97-AF65-F5344CB8AC3E}">
        <p14:creationId xmlns:p14="http://schemas.microsoft.com/office/powerpoint/2010/main" val="27025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accent1"/>
                </a:solidFill>
              </a:rPr>
              <a:t>Pour les lycées français à l’étranger </a:t>
            </a:r>
            <a:r>
              <a:rPr lang="fr-FR" sz="1200" dirty="0">
                <a:solidFill>
                  <a:schemeClr val="accent1"/>
                </a:solidFill>
              </a:rPr>
              <a:t>: l’établissement fournit l’identifiant pour créer son dossier candidat. Cet </a:t>
            </a:r>
            <a:r>
              <a:rPr lang="fr-FR" sz="1200" b="1" u="sng" dirty="0">
                <a:solidFill>
                  <a:schemeClr val="tx2">
                    <a:lumMod val="75000"/>
                  </a:schemeClr>
                </a:solidFill>
              </a:rPr>
              <a:t>identifiant</a:t>
            </a:r>
            <a:r>
              <a:rPr lang="fr-FR" sz="1200" dirty="0">
                <a:solidFill>
                  <a:schemeClr val="accent1"/>
                </a:solidFill>
              </a:rPr>
              <a:t> correspond au </a:t>
            </a:r>
            <a:r>
              <a:rPr lang="fr-FR" sz="1200" b="1" u="sng" dirty="0">
                <a:solidFill>
                  <a:schemeClr val="tx2">
                    <a:lumMod val="75000"/>
                  </a:schemeClr>
                </a:solidFill>
              </a:rPr>
              <a:t>numéro cyclades </a:t>
            </a:r>
            <a:r>
              <a:rPr lang="fr-FR" sz="12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8</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les licences professorat des écoles (LPE) et les parcours d’accès aux études de santé (PASS</a:t>
            </a:r>
            <a:r>
              <a:rPr lang="fr-FR" sz="1300" dirty="0" smtClean="0">
                <a:solidFill>
                  <a:schemeClr val="accent1"/>
                </a:solidFill>
              </a:rPr>
              <a:t>). </a:t>
            </a:r>
          </a:p>
          <a:p>
            <a:pPr marL="537750" lvl="1" indent="-285750" algn="just">
              <a:buClr>
                <a:schemeClr val="tx2"/>
              </a:buClr>
              <a:buFont typeface="Wingdings" panose="05000000000000000000" pitchFamily="2" charset="2"/>
              <a:buChar char="§"/>
            </a:pPr>
            <a:r>
              <a:rPr lang="fr-FR" sz="1300" b="1" dirty="0" smtClean="0">
                <a:solidFill>
                  <a:schemeClr val="accent1"/>
                </a:solidFill>
              </a:rPr>
              <a:t>Formations dites «  sélectives » </a:t>
            </a:r>
            <a:r>
              <a:rPr lang="fr-FR" sz="1300" dirty="0" smtClean="0">
                <a:solidFill>
                  <a:schemeClr val="accent1"/>
                </a:solidFill>
              </a:rPr>
              <a:t>: les classes prépa, BTS, BUT (</a:t>
            </a:r>
            <a:r>
              <a:rPr lang="fr-FR" sz="1300" dirty="0" err="1" smtClean="0">
                <a:solidFill>
                  <a:schemeClr val="accent1"/>
                </a:solidFill>
              </a:rPr>
              <a:t>Bachelor</a:t>
            </a:r>
            <a:r>
              <a:rPr lang="fr-FR" sz="1300" dirty="0" smtClean="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a:t>
            </a:r>
            <a:r>
              <a:rPr lang="fr-FR" sz="1300" dirty="0" smtClean="0">
                <a:solidFill>
                  <a:schemeClr val="accent1"/>
                </a:solidFill>
              </a:rPr>
              <a:t>entreprise.</a:t>
            </a:r>
            <a:endParaRPr lang="fr-FR" sz="13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7914</TotalTime>
  <Words>2847</Words>
  <Application>Microsoft Office PowerPoint</Application>
  <PresentationFormat>Affichage à l'écran (16:9)</PresentationFormat>
  <Paragraphs>218</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Aptos</vt:lpstr>
      <vt:lpstr>Arial</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LE BON RÉFLEXE : S’INFORMER</vt:lpstr>
      <vt:lpstr>LE BON REFLEXE : ÉCHANGER, SE PRÉPARER</vt:lpstr>
      <vt:lpstr>S’inscrire sur Parcoursup à partir du 19 janvier 2026 </vt:lpstr>
      <vt:lpstr>Présentation PowerPoint</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générale, technologique, professionnelle </vt:lpstr>
      <vt:lpstr>Des conseils personnalisés pour vous aider  : consultez les critères spécifiques de la formation  diversifier vos vœux en alternant vœux d’ambition, de raison, de précaution</vt:lpstr>
      <vt:lpstr>Présentation PowerPoint</vt:lpstr>
      <vt:lpstr>Présentation PowerPoint</vt:lpstr>
      <vt:lpstr>Présentation PowerPoint</vt:lpstr>
      <vt:lpstr>Présentation PowerPoint</vt:lpstr>
      <vt:lpstr>Présentation PowerPoint</vt:lpstr>
      <vt:lpstr>Mardi 2 juin 2026 &gt; samedi 11 juillet 2026 Je reçois les réponses des formations et je décide</vt:lpstr>
      <vt:lpstr>Présentation PowerPoint</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VALERIE KLEIN</cp:lastModifiedBy>
  <cp:revision>403</cp:revision>
  <dcterms:created xsi:type="dcterms:W3CDTF">2020-10-27T08:44:50Z</dcterms:created>
  <dcterms:modified xsi:type="dcterms:W3CDTF">2025-11-07T17:11:27Z</dcterms:modified>
</cp:coreProperties>
</file>